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18"/>
  </p:notesMasterIdLst>
  <p:sldIdLst>
    <p:sldId id="274" r:id="rId3"/>
    <p:sldId id="273" r:id="rId4"/>
    <p:sldId id="258" r:id="rId5"/>
    <p:sldId id="276" r:id="rId6"/>
    <p:sldId id="275" r:id="rId7"/>
    <p:sldId id="262" r:id="rId8"/>
    <p:sldId id="260" r:id="rId9"/>
    <p:sldId id="261" r:id="rId10"/>
    <p:sldId id="264" r:id="rId11"/>
    <p:sldId id="267" r:id="rId12"/>
    <p:sldId id="268" r:id="rId13"/>
    <p:sldId id="269" r:id="rId14"/>
    <p:sldId id="266" r:id="rId15"/>
    <p:sldId id="271" r:id="rId16"/>
    <p:sldId id="272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2B8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84" y="5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8BDF0-85DF-4062-8B88-DC805CB23D4B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EF536-ACC1-4459-8E80-7BB5BCB0D80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97509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EF536-ACC1-4459-8E80-7BB5BCB0D80C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5520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EF536-ACC1-4459-8E80-7BB5BCB0D80C}" type="slidenum">
              <a:rPr lang="bg-BG" smtClean="0"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52418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EF536-ACC1-4459-8E80-7BB5BCB0D80C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9622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ъгълен триъгъл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bg-BG"/>
              <a:t>Щракнете за редакция стил подзагл. обр.</a:t>
            </a:r>
            <a:endParaRPr kumimoji="0" lang="en-US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Свободна форма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Свободна форма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Свободна форма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аво съединение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  <p:sp>
        <p:nvSpPr>
          <p:cNvPr id="7" name="Заглавие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  <p:sp>
        <p:nvSpPr>
          <p:cNvPr id="7" name="V-образна стрел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V-образна стрел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bg-BG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Свободна форма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ен триъгъл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аво съединение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V-образна стрел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V-образна стрел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D705DC-AD35-7952-2DEA-11E8D4B49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9735-259A-40DD-882A-305E28AC66C4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DB6412-6F7B-E8EF-ED44-D9102400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57AB04-FDB2-9951-C8CF-6883AD564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52778-E6FD-462B-A70D-D04ABCA39CD9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3164322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325D47-E003-A8CC-FE5A-2E3413CE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5DA1D-B88D-4BDC-9106-1219ACCF9D30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D730B5-BBC0-3EFE-6341-C61421AFC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79CBF1-F479-C618-9D52-0F2E35953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81983-F867-4266-8649-8F41B4D7ADAE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4152979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Редакт. стил загл. образец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E2D18E-5DE0-EE92-3392-698BEABC8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34480-1CD6-41F7-B9BF-91D51AC743C3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D06528-4EB9-67A6-849C-53FE77A4D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603853-FB7F-F6A0-702B-C57FA613E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26987B-3AF9-4CD1-A559-B558A9BD6229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2082979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fr-FR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2161FBCB-A22D-9CF9-0457-6E75D8EEC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E0092-7A7E-4E42-8B95-130BAC6AA9A8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9A489210-259B-828D-32AD-8C9FD42CB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841191AE-47C3-F57F-C39E-54B585FB5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6D4AC-391D-476D-8DA6-0C9F3EA91E3F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313797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fr-FR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8020759F-D7B2-B0B4-3380-B7C56710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7C622-2592-4682-8C55-E7A57955D59A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F0D18E4C-D1B3-7CAA-F32C-800918513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946E9787-1684-3FF4-4A7F-1AF446014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F25C9-B5D1-4BEE-ACC5-AC7F27392D4C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2931104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fr-FR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6F856997-37FC-0E5D-947D-5A9C30E7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EF4F9-5CE5-4821-8E64-0214D6D199D9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F829A6D4-2734-809C-4D1A-40DE50842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FBC8657C-0333-3AD4-0701-4DCFF0C51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D74267-6108-47D8-862D-BBE1DFDE372C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41798376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0C6CD00B-E802-F03B-E354-6EE1ACFDC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A54E3-613F-4FDE-8234-E42E657C3FC9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8E82085-EB9D-D0EA-B513-D9530E197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22074604-3531-A757-A5AE-7007F5E5A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0E2D9-5EE5-47AA-A3FD-904A432E00CC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3051834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18CC0F8-EE3B-733E-18C3-C51EFBFAB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51720-1FC6-4153-975B-586EA652724F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26085C8-7FE2-5046-AEBD-4EAC3769A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9B50E18-7E5C-8950-A73E-3160EA96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C8CF5-A35F-4247-B63A-DC479053E9C6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2393551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bg-BG" noProof="0"/>
              <a:t>Щракнете върху иконата, за да добавите картина</a:t>
            </a:r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2D47B41-1A56-AFFC-BEEC-51430EA43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2CB2B-489A-4049-98A3-32653732ABB7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0767DB4B-7E5A-5CCA-01FA-C992BEB65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62B38EF-B761-EDA4-7225-8F1EE0DAB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0CC55F-65B9-41ED-B1F1-89B214E1D86D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2466599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E75E1C-9DAA-F9B3-FEA3-8576C31FC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70340-D594-45F3-977E-09B4F91BE4D9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DEA78B-B26F-4153-EE68-6E59D7E08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8D4F78-892B-F1DB-D3C6-3BE8B20F1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ED012-C2B0-44F2-A3E0-1EF8A0179B6B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1035646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FCBC17-A458-0AE8-0591-462BC7B10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08415-5FD8-461C-8044-7A66BF0FC674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D01CB2-A980-E77E-92F9-1F128552F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98B9F3-315E-12A0-4413-BEC20AAE8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94CFF-8950-4527-A72B-C48EF1567863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278264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вободна форма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Свободна форма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ъгълен триъгъл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аво съединение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bg-BG"/>
              <a:t>Редакт. стил загл. образец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86865F2-F4C8-48FA-A513-6BC2B00DBD35}" type="datetimeFigureOut">
              <a:rPr lang="bg-BG" smtClean="0"/>
              <a:t>21.11.2025 г.</a:t>
            </a:fld>
            <a:endParaRPr lang="bg-BG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C230719-2659-4A7A-90CB-D9AD97B6C5BE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0943A5D7-30A4-643B-CCBB-6C077C5C750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bg-BG"/>
              <a:t>Cliquez pour modifier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681CEFFF-A6FC-68D6-143A-939E222D79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bg-BG"/>
              <a:t>Cliquez pour modifier les styles du texte du masque</a:t>
            </a:r>
          </a:p>
          <a:p>
            <a:pPr lvl="1"/>
            <a:r>
              <a:rPr lang="fr-FR" altLang="bg-BG"/>
              <a:t>Deuxième niveau</a:t>
            </a:r>
          </a:p>
          <a:p>
            <a:pPr lvl="2"/>
            <a:r>
              <a:rPr lang="fr-FR" altLang="bg-BG"/>
              <a:t>Troisième niveau</a:t>
            </a:r>
          </a:p>
          <a:p>
            <a:pPr lvl="3"/>
            <a:r>
              <a:rPr lang="fr-FR" altLang="bg-BG"/>
              <a:t>Quatrième niveau</a:t>
            </a:r>
          </a:p>
          <a:p>
            <a:pPr lvl="4"/>
            <a:r>
              <a:rPr lang="fr-FR" altLang="bg-BG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EAEB44-7958-2EDA-EDE2-066F1A522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7A6C62-E002-4899-867C-88A96E1537F9}" type="datetimeFigureOut">
              <a:rPr lang="fr-FR"/>
              <a:pPr>
                <a:defRPr/>
              </a:pPr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5C2692-F7CB-B958-8CCD-2575CA9CA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BD3466-5109-17F7-9744-7EBBF8C742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ABA81C5-7DD5-4D71-BA02-0D58C483F3E3}" type="slidenum">
              <a:rPr lang="fr-FR" altLang="bg-BG"/>
              <a:pPr/>
              <a:t>‹#›</a:t>
            </a:fld>
            <a:endParaRPr lang="fr-FR" altLang="bg-BG"/>
          </a:p>
        </p:txBody>
      </p:sp>
    </p:spTree>
    <p:extLst>
      <p:ext uri="{BB962C8B-B14F-4D97-AF65-F5344CB8AC3E}">
        <p14:creationId xmlns:p14="http://schemas.microsoft.com/office/powerpoint/2010/main" val="413703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>
            <a:extLst>
              <a:ext uri="{FF2B5EF4-FFF2-40B4-BE49-F238E27FC236}">
                <a16:creationId xmlns:a16="http://schemas.microsoft.com/office/drawing/2014/main" id="{F4BD235E-AD3A-0184-44E3-6419287E16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altLang="bg-BG" dirty="0">
                <a:solidFill>
                  <a:schemeClr val="accent6">
                    <a:lumMod val="75000"/>
                  </a:schemeClr>
                </a:solidFill>
              </a:rPr>
              <a:t>ЗЛАТНИ ПРАВИЛА ЗА </a:t>
            </a:r>
            <a:br>
              <a:rPr lang="bg-BG" altLang="bg-B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bg-BG" altLang="bg-BG" dirty="0">
                <a:solidFill>
                  <a:schemeClr val="accent6">
                    <a:lumMod val="75000"/>
                  </a:schemeClr>
                </a:solidFill>
              </a:rPr>
              <a:t>ЗДРАВОСЛОВЕН НАЧИН НА ЖИВОТ</a:t>
            </a:r>
            <a:endParaRPr lang="fr-FR" altLang="bg-B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Подзаглавие 1">
            <a:extLst>
              <a:ext uri="{FF2B5EF4-FFF2-40B4-BE49-F238E27FC236}">
                <a16:creationId xmlns:a16="http://schemas.microsoft.com/office/drawing/2014/main" id="{852D4666-B217-6673-C751-4F6583B4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146" y="0"/>
            <a:ext cx="9144000" cy="908720"/>
          </a:xfrm>
          <a:solidFill>
            <a:schemeClr val="bg1"/>
          </a:solidFill>
        </p:spPr>
        <p:txBody>
          <a:bodyPr/>
          <a:lstStyle/>
          <a:p>
            <a:endParaRPr lang="bg-BG" sz="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bg-BG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РЕГИОНАЛНА ЗДРАВНА ИНСПЕКЦИЯ - КЪРДЖАЛИ</a:t>
            </a:r>
          </a:p>
        </p:txBody>
      </p:sp>
      <p:sp>
        <p:nvSpPr>
          <p:cNvPr id="3" name="Подзаглавие 1">
            <a:extLst>
              <a:ext uri="{FF2B5EF4-FFF2-40B4-BE49-F238E27FC236}">
                <a16:creationId xmlns:a16="http://schemas.microsoft.com/office/drawing/2014/main" id="{8CC71E2A-D66A-D065-D5B8-270BD3289E9B}"/>
              </a:ext>
            </a:extLst>
          </p:cNvPr>
          <p:cNvSpPr txBox="1">
            <a:spLocks/>
          </p:cNvSpPr>
          <p:nvPr/>
        </p:nvSpPr>
        <p:spPr bwMode="auto">
          <a:xfrm>
            <a:off x="0" y="6381328"/>
            <a:ext cx="9144000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err="1">
                <a:solidFill>
                  <a:schemeClr val="accent4">
                    <a:lumMod val="75000"/>
                  </a:schemeClr>
                </a:solidFill>
              </a:rPr>
              <a:t>Национална</a:t>
            </a:r>
            <a:r>
              <a:rPr lang="ru-RU" sz="1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4">
                    <a:lumMod val="75000"/>
                  </a:schemeClr>
                </a:solidFill>
              </a:rPr>
              <a:t>програма</a:t>
            </a:r>
            <a:r>
              <a:rPr lang="ru-RU" sz="1800" dirty="0">
                <a:solidFill>
                  <a:schemeClr val="accent4">
                    <a:lumMod val="75000"/>
                  </a:schemeClr>
                </a:solidFill>
              </a:rPr>
              <a:t> за </a:t>
            </a:r>
            <a:r>
              <a:rPr lang="ru-RU" sz="1800" dirty="0" err="1">
                <a:solidFill>
                  <a:schemeClr val="accent4">
                    <a:lumMod val="75000"/>
                  </a:schemeClr>
                </a:solidFill>
              </a:rPr>
              <a:t>подобряване</a:t>
            </a:r>
            <a:r>
              <a:rPr lang="ru-RU" sz="1800" dirty="0">
                <a:solidFill>
                  <a:schemeClr val="accent4">
                    <a:lumMod val="75000"/>
                  </a:schemeClr>
                </a:solidFill>
              </a:rPr>
              <a:t> на </a:t>
            </a:r>
            <a:r>
              <a:rPr lang="ru-RU" sz="1800" dirty="0" err="1">
                <a:solidFill>
                  <a:schemeClr val="accent4">
                    <a:lumMod val="75000"/>
                  </a:schemeClr>
                </a:solidFill>
              </a:rPr>
              <a:t>майчиното</a:t>
            </a:r>
            <a:r>
              <a:rPr lang="ru-RU" sz="1800" dirty="0">
                <a:solidFill>
                  <a:schemeClr val="accent4">
                    <a:lumMod val="75000"/>
                  </a:schemeClr>
                </a:solidFill>
              </a:rPr>
              <a:t> и </a:t>
            </a:r>
            <a:r>
              <a:rPr lang="ru-RU" sz="1800" dirty="0" err="1">
                <a:solidFill>
                  <a:schemeClr val="accent4">
                    <a:lumMod val="75000"/>
                  </a:schemeClr>
                </a:solidFill>
              </a:rPr>
              <a:t>детско</a:t>
            </a:r>
            <a:r>
              <a:rPr lang="ru-RU" sz="1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accent4">
                    <a:lumMod val="75000"/>
                  </a:schemeClr>
                </a:solidFill>
              </a:rPr>
              <a:t>здраве</a:t>
            </a:r>
            <a:r>
              <a:rPr lang="ru-RU" sz="1800" dirty="0">
                <a:solidFill>
                  <a:schemeClr val="accent4">
                    <a:lumMod val="75000"/>
                  </a:schemeClr>
                </a:solidFill>
              </a:rPr>
              <a:t> 2021–2030</a:t>
            </a:r>
            <a:endParaRPr lang="bg-BG" sz="1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CCD5D-4369-B966-4E4C-7254F773F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>
            <a:extLst>
              <a:ext uri="{FF2B5EF4-FFF2-40B4-BE49-F238E27FC236}">
                <a16:creationId xmlns:a16="http://schemas.microsoft.com/office/drawing/2014/main" id="{88F2540F-4020-962F-5F54-48A83781F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8784"/>
            <a:ext cx="9144000" cy="705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679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57200" y="692697"/>
            <a:ext cx="8075240" cy="4392488"/>
          </a:xfrm>
        </p:spPr>
        <p:txBody>
          <a:bodyPr>
            <a:normAutofit/>
          </a:bodyPr>
          <a:lstStyle/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Добрата хигиена намалява риска от различни инфекции.</a:t>
            </a:r>
          </a:p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Хигиенните навици, научени в детските години, се помнят цял живот.</a:t>
            </a:r>
          </a:p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Най-важният от всички съвети е редовното миене на ръцете със сапун.</a:t>
            </a:r>
          </a:p>
          <a:p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85554E0-0FA8-2672-1776-E7C2ED631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284984"/>
            <a:ext cx="331236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60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F74BF-6900-17A6-9AE7-A400F420F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Контейнер за съдържание 1">
            <a:extLst>
              <a:ext uri="{FF2B5EF4-FFF2-40B4-BE49-F238E27FC236}">
                <a16:creationId xmlns:a16="http://schemas.microsoft.com/office/drawing/2014/main" id="{3B92DBD4-0C6E-4390-7FBA-C34AE2A80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2697"/>
            <a:ext cx="7643192" cy="3240360"/>
          </a:xfrm>
        </p:spPr>
        <p:txBody>
          <a:bodyPr>
            <a:normAutofit/>
          </a:bodyPr>
          <a:lstStyle/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За да бъде чисто тялото – вземане на душ или вана.</a:t>
            </a:r>
          </a:p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Дрехите и бельото също трябва да са винаги чисти</a:t>
            </a:r>
          </a:p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Редовното изрязване на ноктите на ръцете и краката предпазват от микроби и бактерии, причиняващи болести. 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C5CAC516-A025-6F9F-5E95-8BF10A21B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284984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31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08B1793-EC58-BEF6-8F19-7C4CB2DD8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>
            <a:extLst>
              <a:ext uri="{FF2B5EF4-FFF2-40B4-BE49-F238E27FC236}">
                <a16:creationId xmlns:a16="http://schemas.microsoft.com/office/drawing/2014/main" id="{E1D22B65-D9A9-8E99-6F4E-6175D8F9D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/>
          </a:bodyPr>
          <a:lstStyle/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Спазвайте подходящ дневен режим – редуване на учене и почивка с игри, достатъчно време за сън.</a:t>
            </a:r>
          </a:p>
          <a:p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E214ABA-1F2D-AF33-6681-D3E31059F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060848"/>
            <a:ext cx="7005735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11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8003232" cy="1299418"/>
          </a:xfrm>
        </p:spPr>
        <p:txBody>
          <a:bodyPr/>
          <a:lstStyle/>
          <a:p>
            <a:r>
              <a:rPr lang="bg-BG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Силен имунитет - здраво дете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0" y="1416050"/>
            <a:ext cx="4644008" cy="5441950"/>
          </a:xfrm>
        </p:spPr>
        <p:txBody>
          <a:bodyPr>
            <a:normAutofit fontScale="92500"/>
          </a:bodyPr>
          <a:lstStyle/>
          <a:p>
            <a:endParaRPr lang="bg-BG" dirty="0"/>
          </a:p>
          <a:p>
            <a:r>
              <a:rPr lang="bg-BG" dirty="0">
                <a:latin typeface="Times New Roman" pitchFamily="18" charset="0"/>
                <a:cs typeface="Times New Roman" pitchFamily="18" charset="0"/>
              </a:rPr>
              <a:t>Имунната система е съставена от група от органи, тъкани и клетки, които се борят с болестотворните микроорганизми</a:t>
            </a:r>
          </a:p>
          <a:p>
            <a:r>
              <a:rPr lang="bg-BG" dirty="0">
                <a:latin typeface="Times New Roman" pitchFamily="18" charset="0"/>
                <a:cs typeface="Times New Roman" pitchFamily="18" charset="0"/>
              </a:rPr>
              <a:t>Когато детето притежава силна имунна система, дори да се разболее, ще се възстанови много по-бързо</a:t>
            </a:r>
          </a:p>
          <a:p>
            <a:r>
              <a:rPr lang="bg-BG" dirty="0">
                <a:latin typeface="Times New Roman" pitchFamily="18" charset="0"/>
                <a:cs typeface="Times New Roman" pitchFamily="18" charset="0"/>
              </a:rPr>
              <a:t>Честотата на детските болести се определя преди всичко от начина на живот</a:t>
            </a:r>
          </a:p>
          <a:p>
            <a:r>
              <a:rPr lang="bg-BG" dirty="0">
                <a:latin typeface="Times New Roman" pitchFamily="18" charset="0"/>
                <a:cs typeface="Times New Roman" pitchFamily="18" charset="0"/>
              </a:rPr>
              <a:t>Укрепвайте имунитета си чрез пълноценно хранене, закаляване и спорт</a:t>
            </a:r>
          </a:p>
          <a:p>
            <a:endParaRPr lang="bg-BG" dirty="0"/>
          </a:p>
          <a:p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6" y="4005064"/>
            <a:ext cx="4041775" cy="2167136"/>
          </a:xfrm>
        </p:spPr>
        <p:txBody>
          <a:bodyPr>
            <a:normAutofit fontScale="92500"/>
          </a:bodyPr>
          <a:lstStyle/>
          <a:p>
            <a:endParaRPr lang="bg-BG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16050"/>
            <a:ext cx="4499992" cy="2523176"/>
          </a:xfr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39226"/>
            <a:ext cx="4499992" cy="2918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4120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107504" y="1412776"/>
            <a:ext cx="8579296" cy="459451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 да растете здрави и силни, опитайте се да спазвате следните препоръки за здравословно хранене: </a:t>
            </a:r>
          </a:p>
          <a:p>
            <a:pPr>
              <a:buFontTx/>
              <a:buChar char="-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Хранете се с разнообразна храна, като отделяте достатъчно време за хранене в приятна и спокойна атмосфера.</a:t>
            </a:r>
          </a:p>
          <a:p>
            <a:pPr>
              <a:buFontTx/>
              <a:buChar char="-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Не пропускайте сутрешната закуска и редовното хранене през деня.</a:t>
            </a: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pPr algn="ctr"/>
            <a:r>
              <a:rPr lang="bg-BG" sz="3000" b="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bg-BG" sz="3000" b="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bg-BG" sz="3000" b="0" dirty="0">
                <a:solidFill>
                  <a:srgbClr val="F2B800"/>
                </a:solidFill>
                <a:effectLst/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bg-BG" sz="3000" b="0" dirty="0">
                <a:solidFill>
                  <a:srgbClr val="FFCC00"/>
                </a:solidFill>
                <a:effectLst/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bg-BG" sz="3000" b="0" dirty="0">
                <a:solidFill>
                  <a:srgbClr val="92D050"/>
                </a:solidFill>
                <a:effectLst/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bg-BG" sz="3000" b="0" dirty="0"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bg-BG" sz="3000" b="0" dirty="0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bg-BG" sz="3000" b="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bg-BG" sz="3000" b="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bg-BG" sz="3000" b="0" dirty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bg-BG" sz="3000" b="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bg-BG" sz="3000" b="0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bg-BG" sz="3000" b="0" dirty="0">
                <a:solidFill>
                  <a:srgbClr val="F2B800"/>
                </a:solidFill>
                <a:effectLst/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bg-BG" sz="3000" b="0" dirty="0">
                <a:solidFill>
                  <a:srgbClr val="FFCC00"/>
                </a:solidFill>
                <a:effectLst/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bg-BG" sz="3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000" b="0" dirty="0">
                <a:solidFill>
                  <a:srgbClr val="92D050"/>
                </a:solidFill>
                <a:effectLst/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bg-BG" sz="3000" b="0" dirty="0"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bg-BG" sz="3000" b="0" dirty="0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bg-BG" sz="3000" b="0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bg-BG" sz="3000" b="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bg-BG" sz="3000" b="0" dirty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bg-BG" sz="3000" b="0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bg-BG" sz="30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 ключ към добро здраве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48531"/>
            <a:ext cx="4115127" cy="305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6466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323528" y="512676"/>
            <a:ext cx="8280920" cy="3924435"/>
          </a:xfrm>
        </p:spPr>
        <p:txBody>
          <a:bodyPr>
            <a:normAutofit fontScale="92500" lnSpcReduction="20000"/>
          </a:bodyPr>
          <a:lstStyle/>
          <a:p>
            <a:r>
              <a:rPr lang="bg-BG" sz="2600" dirty="0">
                <a:solidFill>
                  <a:srgbClr val="F2B800"/>
                </a:solidFill>
                <a:latin typeface="Times New Roman" pitchFamily="18" charset="0"/>
                <a:cs typeface="Times New Roman" pitchFamily="18" charset="0"/>
              </a:rPr>
              <a:t>Зърнените храни </a:t>
            </a:r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са източник на енергия.</a:t>
            </a:r>
          </a:p>
          <a:p>
            <a:r>
              <a:rPr lang="bg-BG" sz="2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Зеленчуците</a:t>
            </a:r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плодовете </a:t>
            </a:r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трябва да присъстват при всяко хранене.</a:t>
            </a:r>
          </a:p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Избягвайте пържени храни.</a:t>
            </a:r>
          </a:p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Избирайте риба и птиче месо.</a:t>
            </a:r>
          </a:p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Ограничавайте приема на захар, захарни и сладкарски изделия.</a:t>
            </a:r>
          </a:p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Избягвайте </a:t>
            </a:r>
            <a:r>
              <a:rPr lang="bg-BG" sz="2600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безалкохолните напитки</a:t>
            </a:r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Намалете употребата на сол и консумацията на солени храни.</a:t>
            </a:r>
          </a:p>
          <a:p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Приемайте ежедневно достатъчно </a:t>
            </a:r>
            <a:r>
              <a:rPr lang="bg-BG" sz="2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вода</a:t>
            </a:r>
            <a:r>
              <a:rPr lang="bg-BG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bg-BG" sz="2600" dirty="0">
              <a:latin typeface="Times New Roman" pitchFamily="18" charset="0"/>
              <a:cs typeface="Times New Roman" pitchFamily="18" charset="0"/>
            </a:endParaRPr>
          </a:p>
          <a:p>
            <a:endParaRPr lang="bg-BG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84AFDA54-5111-A461-FC29-7A082137B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752" y="4293096"/>
            <a:ext cx="3503216" cy="240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33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bg-BG" dirty="0">
                <a:latin typeface="Times New Roman" pitchFamily="18" charset="0"/>
                <a:cs typeface="Times New Roman" pitchFamily="18" charset="0"/>
              </a:rPr>
              <a:t>Поддържайте добра орална хигиена, като миете редовно зъбите си сутрин и вечер със старателно четкане.</a:t>
            </a:r>
          </a:p>
          <a:p>
            <a:pPr marL="109728" indent="0">
              <a:buNone/>
            </a:pPr>
            <a:r>
              <a:rPr lang="bg-BG" dirty="0">
                <a:latin typeface="Times New Roman" pitchFamily="18" charset="0"/>
                <a:cs typeface="Times New Roman" pitchFamily="18" charset="0"/>
              </a:rPr>
              <a:t>Консумирайте редовно сирене, което укрепва зъбките ви.</a:t>
            </a: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Здравите зъби осигуряват общо здраве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4" t="-707" r="-33474" b="707"/>
          <a:stretch/>
        </p:blipFill>
        <p:spPr bwMode="auto">
          <a:xfrm>
            <a:off x="3851920" y="3573016"/>
            <a:ext cx="4509036" cy="3010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2286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0" y="1124744"/>
            <a:ext cx="8686800" cy="4882547"/>
          </a:xfrm>
        </p:spPr>
        <p:txBody>
          <a:bodyPr>
            <a:normAutofit/>
          </a:bodyPr>
          <a:lstStyle/>
          <a:p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Закаляването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прави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по-здрави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по-силни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по-устойчиви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настинки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То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трябва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да се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прави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бавно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редовно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безопасно. 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Най-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лесните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начини за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закаляване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игрите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на чист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въздух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използването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хладка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вода 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разумното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излагане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слънце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Закаляването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при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който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човек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свиква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тялото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си постепенно с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различни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природни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условия –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студ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топлина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вода,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въздух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слънце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Така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организмът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става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по-силен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по-устойчив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на болести.</a:t>
            </a:r>
            <a:endParaRPr lang="bg-BG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algn="ctr"/>
            <a:r>
              <a:rPr lang="bg-BG" b="0" dirty="0">
                <a:effectLst/>
                <a:latin typeface="Times New Roman" pitchFamily="18" charset="0"/>
                <a:cs typeface="Times New Roman" pitchFamily="18" charset="0"/>
              </a:rPr>
              <a:t>Закаляване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933056"/>
            <a:ext cx="3707904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480" y="4308240"/>
            <a:ext cx="2196616" cy="2549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9160"/>
            <a:ext cx="3239480" cy="197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5485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179512" y="836712"/>
            <a:ext cx="6192688" cy="5170579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Закаляване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въздух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Разходки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навън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Игри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открито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Добро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проветряване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стаята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Спане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по-хладно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(но не студено)</a:t>
            </a:r>
          </a:p>
          <a:p>
            <a:pPr marL="109728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Закаляване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 вода</a:t>
            </a:r>
          </a:p>
          <a:p>
            <a:pPr lvl="1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Обливане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хладка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вода (не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ледена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!)</a:t>
            </a:r>
          </a:p>
          <a:p>
            <a:pPr lvl="1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Постепенно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намаляване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температурата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водата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Плуване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през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лятото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Миене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лицето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по-хладна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вода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сутрин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Закаляване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със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слънце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Игри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слънце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но с шапка.</a:t>
            </a:r>
          </a:p>
          <a:p>
            <a:pPr lvl="1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Слънчеви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бани до 11:00 и след 17:00 часа.</a:t>
            </a:r>
          </a:p>
          <a:p>
            <a:pPr lvl="1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Използване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слънцезащитен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крем.</a:t>
            </a: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440160"/>
          </a:xfrm>
        </p:spPr>
        <p:txBody>
          <a:bodyPr/>
          <a:lstStyle/>
          <a:p>
            <a:pPr algn="ctr"/>
            <a:r>
              <a:rPr lang="bg-BG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Видове закаляване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F1A5908-60E3-F6DB-2A6E-F420D2ACC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163" y="1087031"/>
            <a:ext cx="2895851" cy="2334970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797" y="4101128"/>
            <a:ext cx="2829217" cy="2167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529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162467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Укрепва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имунната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система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Прави ни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по-издръжливи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Помага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боледуваме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по-рядко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Подобрява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настроението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повече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енергия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96144"/>
          </a:xfrm>
        </p:spPr>
        <p:txBody>
          <a:bodyPr>
            <a:normAutofit/>
          </a:bodyPr>
          <a:lstStyle/>
          <a:p>
            <a:r>
              <a:rPr lang="ru-RU" b="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Защо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е важно да се </a:t>
            </a:r>
            <a:r>
              <a:rPr lang="ru-RU" b="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закаляваме</a:t>
            </a:r>
            <a:r>
              <a:rPr lang="ru-RU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?</a:t>
            </a:r>
            <a:endParaRPr lang="bg-BG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820" y="3717032"/>
            <a:ext cx="4438724" cy="314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1844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32670" y="908720"/>
            <a:ext cx="8654130" cy="5098571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Спортът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е важна част от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здравословния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начин на живот на всяко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Той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помага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добро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здраве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настроение и успехи в училище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извън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него.</a:t>
            </a:r>
          </a:p>
          <a:p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Защо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спортът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 важен? </a:t>
            </a:r>
          </a:p>
          <a:p>
            <a:pPr marL="109728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- Прави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тялото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здраво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силно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Подобрява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стойката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координацията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                            	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Помага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правилно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развитие на костите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мускулите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	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Намалява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стреса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подобрява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настроението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                               	- Учи на дисциплина и работа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екип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400" b="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Спортуване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03" y="4854133"/>
            <a:ext cx="3097511" cy="182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1" y="5013176"/>
            <a:ext cx="2880000" cy="171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935" y="4653136"/>
            <a:ext cx="2813114" cy="18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28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6" y="90000"/>
            <a:ext cx="9024000" cy="67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986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854A9-65EA-C133-4236-C1AFB3F5B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270C17DD-AA5C-CAA7-84ED-A92A58ABB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440160"/>
          </a:xfrm>
        </p:spPr>
        <p:txBody>
          <a:bodyPr>
            <a:normAutofit/>
          </a:bodyPr>
          <a:lstStyle/>
          <a:p>
            <a:pPr algn="ctr"/>
            <a:r>
              <a:rPr lang="bg-BG" b="0" dirty="0">
                <a:effectLst/>
              </a:rPr>
              <a:t>БЛАГОДАРЯ ЗА ВНИМАНИЕТО</a:t>
            </a:r>
            <a:r>
              <a:rPr lang="bg-BG" dirty="0"/>
              <a:t>!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A94BD60-B63B-988C-2B17-D4DBC3095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708920"/>
            <a:ext cx="5256584" cy="318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440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ито място">
  <a:themeElements>
    <a:clrScheme name="Първичен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Открито място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ито място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655</TotalTime>
  <Words>577</Words>
  <Application>Microsoft Office PowerPoint</Application>
  <PresentationFormat>Презентация на цял екран (4:3)</PresentationFormat>
  <Paragraphs>66</Paragraphs>
  <Slides>15</Slides>
  <Notes>3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15</vt:i4>
      </vt:variant>
    </vt:vector>
  </HeadingPairs>
  <TitlesOfParts>
    <vt:vector size="24" baseType="lpstr"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Открито място</vt:lpstr>
      <vt:lpstr>Thème Office</vt:lpstr>
      <vt:lpstr>ЗЛАТНИ ПРАВИЛА ЗА  ЗДРАВОСЛОВЕН НАЧИН НА ЖИВОТ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Силен имунитет - здраво дете</vt:lpstr>
      <vt:lpstr>Здравословното хранене е ключ към добро здраве</vt:lpstr>
      <vt:lpstr>Презентация на PowerPoint</vt:lpstr>
      <vt:lpstr>Здравите зъби осигуряват общо здраве</vt:lpstr>
      <vt:lpstr>Закаляване</vt:lpstr>
      <vt:lpstr>Видове закаляване</vt:lpstr>
      <vt:lpstr>Защо е важно да се закаляваме?</vt:lpstr>
      <vt:lpstr>Спортуване</vt:lpstr>
      <vt:lpstr>Презентация на PowerPoint</vt:lpstr>
      <vt:lpstr>БЛАГОДАРЯ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ЗЛАТНИ ПРАВИЛА ЗА ЗДРАВОСЛОВЕН НАЧИН НА ЖИВОТ</dc:title>
  <dc:creator>user</dc:creator>
  <cp:lastModifiedBy>Rositsa Chilingirova</cp:lastModifiedBy>
  <cp:revision>65</cp:revision>
  <dcterms:created xsi:type="dcterms:W3CDTF">2025-11-18T10:52:15Z</dcterms:created>
  <dcterms:modified xsi:type="dcterms:W3CDTF">2025-11-21T12:53:26Z</dcterms:modified>
</cp:coreProperties>
</file>